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4"/>
  </p:notesMasterIdLst>
  <p:sldIdLst>
    <p:sldId id="256" r:id="rId2"/>
    <p:sldId id="364" r:id="rId3"/>
    <p:sldId id="365" r:id="rId4"/>
    <p:sldId id="374" r:id="rId5"/>
    <p:sldId id="366" r:id="rId6"/>
    <p:sldId id="367" r:id="rId7"/>
    <p:sldId id="371" r:id="rId8"/>
    <p:sldId id="368" r:id="rId9"/>
    <p:sldId id="369" r:id="rId10"/>
    <p:sldId id="370" r:id="rId11"/>
    <p:sldId id="380" r:id="rId12"/>
    <p:sldId id="381" r:id="rId13"/>
    <p:sldId id="375" r:id="rId14"/>
    <p:sldId id="384" r:id="rId15"/>
    <p:sldId id="373" r:id="rId16"/>
    <p:sldId id="382" r:id="rId17"/>
    <p:sldId id="376" r:id="rId18"/>
    <p:sldId id="377" r:id="rId19"/>
    <p:sldId id="378" r:id="rId20"/>
    <p:sldId id="379" r:id="rId21"/>
    <p:sldId id="372" r:id="rId22"/>
    <p:sldId id="272" r:id="rId23"/>
  </p:sldIdLst>
  <p:sldSz cx="12192000" cy="6858000"/>
  <p:notesSz cx="6881813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3.png>
</file>

<file path=ppt/media/image14.png>
</file>

<file path=ppt/media/image140.png>
</file>

<file path=ppt/media/image15.png>
</file>

<file path=ppt/media/image16.jpg>
</file>

<file path=ppt/media/image17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77B1B-FD38-4461-94B8-D88D87BBC35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73575"/>
            <a:ext cx="55054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9C7F4-4AAD-4BF8-803A-BA105D8712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10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D551F4-D04C-4456-86D7-84F39ADE71F4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526F8-9C01-44EE-8B7A-36F364C32F8D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DA5F-5B6D-46DF-B62C-21E8A71AB8EE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2579B-72DC-472C-894A-B950E53284B8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E8F63D-C156-4CED-8FA5-A5E88CCBF152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2CFB-8DA3-4644-937B-F106FB58844B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4778-6720-4663-AC5F-2D1476303E14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8F47-5C08-45C6-99D4-D0A93A67CBA0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4F79-34F2-4C86-A212-29FDFB06108D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90FCB3-3B63-4725-82B8-9A53A7D2A480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F7C1A5-A521-4505-9D3C-9BBCA84336FA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32E97D5-DB09-4733-85C1-7B18B6C4DFA6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2412-9F35-4E40-93C7-5350C3EAD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139518"/>
            <a:ext cx="8361229" cy="1436446"/>
          </a:xfrm>
        </p:spPr>
        <p:txBody>
          <a:bodyPr/>
          <a:lstStyle/>
          <a:p>
            <a:r>
              <a:rPr lang="en-US" sz="4400" dirty="0" err="1"/>
              <a:t>Lec</a:t>
            </a:r>
            <a:r>
              <a:rPr lang="en-US" sz="4400"/>
              <a:t> 9:</a:t>
            </a:r>
            <a:br>
              <a:rPr lang="en-US" sz="4400" dirty="0"/>
            </a:br>
            <a:r>
              <a:rPr lang="en-US" sz="4400" dirty="0"/>
              <a:t>discrete Convolution 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9E75C1-B393-493B-86F1-9F27F8B49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4471184"/>
            <a:ext cx="6831673" cy="1086237"/>
          </a:xfrm>
        </p:spPr>
        <p:txBody>
          <a:bodyPr/>
          <a:lstStyle/>
          <a:p>
            <a:r>
              <a:rPr lang="en-US" dirty="0"/>
              <a:t>Dr. Arsla Khan</a:t>
            </a:r>
          </a:p>
        </p:txBody>
      </p:sp>
    </p:spTree>
    <p:extLst>
      <p:ext uri="{BB962C8B-B14F-4D97-AF65-F5344CB8AC3E}">
        <p14:creationId xmlns:p14="http://schemas.microsoft.com/office/powerpoint/2010/main" val="221592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74F66-1A70-4D90-95CF-9DB3DCC4C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C3FA1-7760-40BA-AA13-E7C37E7F1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F69B8-B548-4CFE-92BD-CE0F8C6C8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255" y="1219200"/>
            <a:ext cx="6787890" cy="387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42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BE3C78-9447-4F09-AB2D-E5532B774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466"/>
          <a:stretch/>
        </p:blipFill>
        <p:spPr>
          <a:xfrm>
            <a:off x="4479235" y="306456"/>
            <a:ext cx="6976835" cy="624508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84E10-57DB-44AB-AE83-1C929BE09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B3D9CC-5BC5-4B59-A74D-D16C5304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7F2943B-F1D8-4DDC-A5B1-B7EDFB598EB8}"/>
              </a:ext>
            </a:extLst>
          </p:cNvPr>
          <p:cNvSpPr txBox="1">
            <a:spLocks/>
          </p:cNvSpPr>
          <p:nvPr/>
        </p:nvSpPr>
        <p:spPr>
          <a:xfrm>
            <a:off x="1052225" y="840114"/>
            <a:ext cx="3427010" cy="12404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0070C0"/>
                </a:solidFill>
              </a:rPr>
              <a:t>Method 2: </a:t>
            </a:r>
          </a:p>
          <a:p>
            <a:r>
              <a:rPr lang="en-US" sz="3200" b="1" dirty="0">
                <a:solidFill>
                  <a:srgbClr val="0070C0"/>
                </a:solidFill>
              </a:rPr>
              <a:t>Tabular Approach</a:t>
            </a:r>
          </a:p>
        </p:txBody>
      </p:sp>
    </p:spTree>
    <p:extLst>
      <p:ext uri="{BB962C8B-B14F-4D97-AF65-F5344CB8AC3E}">
        <p14:creationId xmlns:p14="http://schemas.microsoft.com/office/powerpoint/2010/main" val="3390977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081ADD-C65D-40E5-8F25-4B20147B3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161"/>
          <a:stretch/>
        </p:blipFill>
        <p:spPr>
          <a:xfrm>
            <a:off x="2896604" y="258823"/>
            <a:ext cx="8579779" cy="604878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D8E94A-BC7D-45CB-B988-CB0C01347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2A39B-978C-4C76-8416-07A7C5537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1AF480-12D7-458B-BAA2-CCBF712E6BFD}"/>
              </a:ext>
            </a:extLst>
          </p:cNvPr>
          <p:cNvSpPr txBox="1"/>
          <p:nvPr/>
        </p:nvSpPr>
        <p:spPr>
          <a:xfrm>
            <a:off x="1007165" y="709397"/>
            <a:ext cx="1308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Exp 2: </a:t>
            </a:r>
          </a:p>
        </p:txBody>
      </p:sp>
    </p:spTree>
    <p:extLst>
      <p:ext uri="{BB962C8B-B14F-4D97-AF65-F5344CB8AC3E}">
        <p14:creationId xmlns:p14="http://schemas.microsoft.com/office/powerpoint/2010/main" val="3666961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FB070-199B-46C9-8C5E-D10C29369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828" y="221974"/>
            <a:ext cx="9601200" cy="76951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3. Multiplication Method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FAF67-0C60-4B73-B1CB-9E567091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3F40F-78A8-4FF2-84C9-DCD063971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AE443B-F52D-4A2A-A856-0BC3C29D6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19" y="900164"/>
            <a:ext cx="7387920" cy="564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65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210F6-3D83-47D1-8811-1D1090956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7C85-9BF6-4E98-B068-5279995F0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FC1F6E-4A56-4FCC-B5FF-5E477B6D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E489F-527E-4165-ABC7-16260715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E3C42B-F088-4BA0-A782-234A7CD34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809" y="1740023"/>
            <a:ext cx="9418991" cy="451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6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37564-456A-48DA-A11F-EDE7363D1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290313" cy="734627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Method 4: Graphical Method</a:t>
            </a:r>
            <a:br>
              <a:rPr lang="en-US" sz="3600" dirty="0">
                <a:solidFill>
                  <a:srgbClr val="FF0000"/>
                </a:solidFill>
              </a:rPr>
            </a:br>
            <a:r>
              <a:rPr lang="en-US" sz="3600" dirty="0">
                <a:solidFill>
                  <a:srgbClr val="FF0000"/>
                </a:solidFill>
              </a:rPr>
              <a:t>Steps to find Convolution Sum Using Formula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C03478-4C79-4EEA-B49A-FF324960BD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599" y="2148456"/>
                <a:ext cx="9601200" cy="4304930"/>
              </a:xfrm>
            </p:spPr>
            <p:txBody>
              <a:bodyPr/>
              <a:lstStyle/>
              <a:p>
                <a:r>
                  <a:rPr lang="en-US" dirty="0"/>
                  <a:t>Folding:  Convert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into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Shifting: Fix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and shift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from right to left</a:t>
                </a:r>
              </a:p>
              <a:p>
                <a:endParaRPr lang="en-US" dirty="0"/>
              </a:p>
              <a:p>
                <a:r>
                  <a:rPr lang="en-US" dirty="0"/>
                  <a:t>Multiplication: Multiply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Summation: Sum all products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C03478-4C79-4EEA-B49A-FF324960BD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599" y="2148456"/>
                <a:ext cx="9601200" cy="4304930"/>
              </a:xfrm>
              <a:blipFill>
                <a:blip r:embed="rId2"/>
                <a:stretch>
                  <a:fillRect l="-571" t="-11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3C140-DE50-4318-8859-AC4861CF2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EEFA1-7DC1-43CA-BA83-5F4376C50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4B63E2B-9E23-43C5-B2D1-5EC0524B0DC5}"/>
                  </a:ext>
                </a:extLst>
              </p:cNvPr>
              <p:cNvSpPr/>
              <p:nvPr/>
            </p:nvSpPr>
            <p:spPr>
              <a:xfrm>
                <a:off x="7500802" y="2850407"/>
                <a:ext cx="4548064" cy="16028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=−∞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4B63E2B-9E23-43C5-B2D1-5EC0524B0D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0802" y="2850407"/>
                <a:ext cx="4548064" cy="16028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300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68394-4DBA-4F9D-AD49-7BEEE2168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762C6FD-41A6-41A6-B1DD-911C5D7F7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0465" y="54217"/>
            <a:ext cx="5115339" cy="660147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9F2155-F388-4E3E-8012-AE9DA5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E845A-4A74-4132-868C-0BF7B0A0F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C5BD65-3FF0-4368-A803-CD724A0C1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96" y="128262"/>
            <a:ext cx="5255383" cy="637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66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2E607D-A27D-41C1-B62D-BEF30A204F1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371600" y="685800"/>
                <a:ext cx="9601200" cy="725750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Exp 2: Evaluate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3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3200" dirty="0">
                    <a:solidFill>
                      <a:srgbClr val="FF0000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</a:rPr>
                  <a:t> by graphical/ formula technique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2E607D-A27D-41C1-B62D-BEF30A204F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371600" y="685800"/>
                <a:ext cx="9601200" cy="725750"/>
              </a:xfrm>
              <a:blipFill>
                <a:blip r:embed="rId2"/>
                <a:stretch>
                  <a:fillRect l="-1333" t="-15126" b="-44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A67D-DA2D-4348-AE4A-60EF3B64D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727BF-57BA-4A69-8B1E-F2F96F1E5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30B80-990D-47F9-BF44-8FAC389F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F63F5-FEAD-421C-ADC7-D7CDB5859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171" y="2286000"/>
            <a:ext cx="98488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24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B0ED5-DC19-4C0C-9327-30128924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B65FC-44BA-48E1-A41D-C9A7E3528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E3A10A-FBE9-49F8-98EF-17C3C51FD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C8DC4-1076-4AE7-A793-5F22D7307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80AFA7-4893-444E-923B-A1829290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077" y="978453"/>
            <a:ext cx="9482323" cy="437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89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AD77-8562-4671-99F9-3DC6399D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2A82-897D-4C27-94C5-F0791AAA6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A4FDD4-BC1D-4C64-8759-05A6D25EC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9D26A-FB16-477A-8513-5E8062798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18A2F2-C179-4F20-963A-2324CB9D6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135" y="488272"/>
            <a:ext cx="8805093" cy="557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27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35B80-B548-4AF3-8A24-95CDAA86A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1159"/>
          </a:xfrm>
        </p:spPr>
        <p:txBody>
          <a:bodyPr/>
          <a:lstStyle/>
          <a:p>
            <a:r>
              <a:rPr lang="en-US" dirty="0"/>
              <a:t>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95E23-94E3-4552-B2EB-73D72E643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59871"/>
            <a:ext cx="9601200" cy="3581400"/>
          </a:xfrm>
        </p:spPr>
        <p:txBody>
          <a:bodyPr/>
          <a:lstStyle/>
          <a:p>
            <a:r>
              <a:rPr lang="en-US" dirty="0"/>
              <a:t>Convolution operation is used to relate the input output relationship for LTI systems. </a:t>
            </a:r>
          </a:p>
          <a:p>
            <a:endParaRPr lang="en-US" dirty="0"/>
          </a:p>
          <a:p>
            <a:r>
              <a:rPr lang="en-US" dirty="0"/>
              <a:t>Importance of convolution stems from the fact that knowledge of response of an LTI system to the unit impulse input  allows us to find its output to any input signals. </a:t>
            </a:r>
          </a:p>
          <a:p>
            <a:endParaRPr lang="en-US" dirty="0"/>
          </a:p>
          <a:p>
            <a:r>
              <a:rPr lang="en-US" dirty="0"/>
              <a:t>Convolution can be termed as</a:t>
            </a:r>
          </a:p>
          <a:p>
            <a:pPr lvl="2"/>
            <a:r>
              <a:rPr lang="en-US" dirty="0"/>
              <a:t>Convolution Integral </a:t>
            </a:r>
            <a:r>
              <a:rPr lang="en-US" dirty="0">
                <a:sym typeface="Wingdings" panose="05000000000000000000" pitchFamily="2" charset="2"/>
              </a:rPr>
              <a:t> CT LTI Systems</a:t>
            </a:r>
          </a:p>
          <a:p>
            <a:pPr lvl="2"/>
            <a:r>
              <a:rPr lang="en-US" sz="2400" b="1" dirty="0">
                <a:solidFill>
                  <a:srgbClr val="FF0000"/>
                </a:solidFill>
                <a:sym typeface="Wingdings" panose="05000000000000000000" pitchFamily="2" charset="2"/>
              </a:rPr>
              <a:t>Convolution Sum  DT LTI Systems</a:t>
            </a:r>
            <a:endParaRPr lang="en-US" sz="24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E2CDFE-FA48-4EAC-94E0-B425D2C6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15761-D1CC-421C-B3B2-FDB534906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551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46CF-47D6-40FA-92DC-C70FACAE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992C2-9998-45FB-B1F3-AEB0198F1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5FBD3E-E2DA-430D-91ED-48390F16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8404C-16C7-43CB-97E4-53A627D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52C23-EB64-45A3-B03B-D27C9B143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29" y="375030"/>
            <a:ext cx="10326541" cy="33913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32EF0C-93B9-472B-9202-ADC7AFFB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4076700"/>
            <a:ext cx="1002030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43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3F494F-6893-4DBB-933B-44A4C9F40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19A1F1-9941-440E-BD39-C8C007C2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B03A58-FF58-45DA-92B7-221DFF4FB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126" y="1332457"/>
            <a:ext cx="6086268" cy="360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37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0B80E-9F0A-4C9A-95CB-FF787C7F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808" y="2709908"/>
            <a:ext cx="9601200" cy="941033"/>
          </a:xfrm>
        </p:spPr>
        <p:txBody>
          <a:bodyPr/>
          <a:lstStyle/>
          <a:p>
            <a:pPr algn="ctr"/>
            <a:r>
              <a:rPr lang="en-US" dirty="0"/>
              <a:t>Thank You !!!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BD0BA-8B16-4E21-9F16-5FBD80DDD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A59B6-83E6-49A7-B81A-E91D8BA1B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33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65D99-B8DA-45A3-A656-2512BB521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023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Impulse Response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BE3AD9-851F-4A53-9602-156EADEAC9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376039"/>
                <a:ext cx="9601200" cy="4491361"/>
              </a:xfrm>
            </p:spPr>
            <p:txBody>
              <a:bodyPr/>
              <a:lstStyle/>
              <a:p>
                <a:r>
                  <a:rPr lang="en-US" dirty="0"/>
                  <a:t>The impulse response (or unit sample response)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of a discrete-time LTI system is defined to be the output response of the system when the input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BE3AD9-851F-4A53-9602-156EADEAC9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376039"/>
                <a:ext cx="9601200" cy="4491361"/>
              </a:xfrm>
              <a:blipFill>
                <a:blip r:embed="rId2"/>
                <a:stretch>
                  <a:fillRect l="-571" t="-1221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67018-C568-44D8-81FF-0233A06A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B16F8C-14E0-4575-BB22-5908871C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C82D20-134C-4554-8157-DF01F2FFA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264" y="2747028"/>
            <a:ext cx="7063767" cy="19084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D406568-6FF8-4D5B-AFD6-BB740379BA16}"/>
                  </a:ext>
                </a:extLst>
              </p:cNvPr>
              <p:cNvSpPr txBox="1"/>
              <p:nvPr/>
            </p:nvSpPr>
            <p:spPr>
              <a:xfrm>
                <a:off x="2170430" y="3816626"/>
                <a:ext cx="18449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𝒙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𝜹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D406568-6FF8-4D5B-AFD6-BB740379BA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0430" y="3816626"/>
                <a:ext cx="1844979" cy="461665"/>
              </a:xfrm>
              <a:prstGeom prst="rect">
                <a:avLst/>
              </a:prstGeom>
              <a:blipFill>
                <a:blip r:embed="rId4"/>
                <a:stretch>
                  <a:fillRect r="-660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E82ED4-F90C-423C-AEC1-7F6EFD5464AC}"/>
                  </a:ext>
                </a:extLst>
              </p:cNvPr>
              <p:cNvSpPr txBox="1"/>
              <p:nvPr/>
            </p:nvSpPr>
            <p:spPr>
              <a:xfrm>
                <a:off x="8034516" y="3816625"/>
                <a:ext cx="18449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𝒚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𝒉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𝒏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1E82ED4-F90C-423C-AEC1-7F6EFD5464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4516" y="3816625"/>
                <a:ext cx="1844979" cy="461665"/>
              </a:xfrm>
              <a:prstGeom prst="rect">
                <a:avLst/>
              </a:prstGeom>
              <a:blipFill>
                <a:blip r:embed="rId5"/>
                <a:stretch>
                  <a:fillRect r="-990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0840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39642-0EDE-48E0-82AF-98E868C0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to find </a:t>
            </a:r>
            <a:r>
              <a:rPr lang="en-US" dirty="0">
                <a:solidFill>
                  <a:srgbClr val="FF0000"/>
                </a:solidFill>
              </a:rPr>
              <a:t>Convolution Sum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0C187-FB92-4F40-A1B9-D056656FB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Analytical approach</a:t>
            </a:r>
          </a:p>
          <a:p>
            <a:r>
              <a:rPr lang="en-US" dirty="0"/>
              <a:t>2) Tabular approach</a:t>
            </a:r>
          </a:p>
          <a:p>
            <a:r>
              <a:rPr lang="en-US" dirty="0"/>
              <a:t>3) Multiplication approach</a:t>
            </a:r>
          </a:p>
          <a:p>
            <a:r>
              <a:rPr lang="en-US" dirty="0"/>
              <a:t>4) Graphical / Formula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BA032C-338D-4979-8B43-D10238C1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651E8A-C7E4-4573-8F6C-7C6FC83A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230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AF0C-C1CC-4512-ACF7-83CD5715B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8789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Convolution Sum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D3256-45D4-4783-92FB-CBDD18BDEA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473693"/>
                <a:ext cx="9601200" cy="4393707"/>
              </a:xfrm>
            </p:spPr>
            <p:txBody>
              <a:bodyPr/>
              <a:lstStyle/>
              <a:p>
                <a:r>
                  <a:rPr lang="en-US" dirty="0"/>
                  <a:t>Convolution Sum of two sequences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dirty="0"/>
                  <a:t> is denoted by 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=−∞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=−∞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D3256-45D4-4783-92FB-CBDD18BDEA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473693"/>
                <a:ext cx="9601200" cy="4393707"/>
              </a:xfrm>
              <a:blipFill>
                <a:blip r:embed="rId2"/>
                <a:stretch>
                  <a:fillRect l="-571" t="-12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B514CE-2B52-4078-92A0-77BCBAC51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3564" y="6488897"/>
            <a:ext cx="6280830" cy="404614"/>
          </a:xfrm>
        </p:spPr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31850-44FA-4B19-BA20-6498711C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3F9A70-A502-4B7F-BE12-70A33275B8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72"/>
          <a:stretch/>
        </p:blipFill>
        <p:spPr>
          <a:xfrm>
            <a:off x="3147590" y="4492100"/>
            <a:ext cx="6049219" cy="11770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A6A5C5-8254-4E51-BFFC-C0012B4FEEA6}"/>
              </a:ext>
            </a:extLst>
          </p:cNvPr>
          <p:cNvSpPr txBox="1"/>
          <p:nvPr/>
        </p:nvSpPr>
        <p:spPr>
          <a:xfrm>
            <a:off x="5566421" y="5606395"/>
            <a:ext cx="93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h[n]</a:t>
            </a:r>
          </a:p>
        </p:txBody>
      </p:sp>
    </p:spTree>
    <p:extLst>
      <p:ext uri="{BB962C8B-B14F-4D97-AF65-F5344CB8AC3E}">
        <p14:creationId xmlns:p14="http://schemas.microsoft.com/office/powerpoint/2010/main" val="255848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65267-52DA-499D-9373-D4B57244F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023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Properties of Convolution Sum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16783-F9D1-4731-B91C-35116A5DB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DE9D57-291D-40C7-BB40-85D3C8E90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F4153D-BF05-4C3F-B641-2C5414A8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5319B-BE56-4882-87F3-071D1FE2E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66" y="1846555"/>
            <a:ext cx="6964532" cy="234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66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0AC7-9A4B-498A-88F4-2FC4E61EC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115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Points to Remember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4B004A-D6E7-4AB1-A565-A078C1F289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d>
                      <m:dPr>
                        <m:begChr m:val="["/>
                        <m:endChr m:val="]"/>
                        <m:ctrlP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4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4B004A-D6E7-4AB1-A565-A078C1F289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0B95F-0F75-491E-A695-6C4B5BE6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AD8EE8-3B86-4B63-9079-61A113D67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7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2E607D-A27D-41C1-B62D-BEF30A204F1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004002" y="1661703"/>
                <a:ext cx="9601200" cy="725750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3200" dirty="0">
                    <a:solidFill>
                      <a:srgbClr val="FF0000"/>
                    </a:solidFill>
                  </a:rPr>
                  <a:t>Exp 1: Evaluate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begChr m:val="["/>
                        <m:endChr m:val="]"/>
                        <m:ctrlPr>
                          <a:rPr lang="en-US" sz="3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3200" dirty="0">
                    <a:solidFill>
                      <a:srgbClr val="FF0000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32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</a:rPr>
                  <a:t> by an analytical technique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F2E607D-A27D-41C1-B62D-BEF30A204F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04002" y="1661703"/>
                <a:ext cx="9601200" cy="725750"/>
              </a:xfrm>
              <a:blipFill>
                <a:blip r:embed="rId2"/>
                <a:stretch>
                  <a:fillRect l="-1397" t="-151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727BF-57BA-4A69-8B1E-F2F96F1E5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30B80-990D-47F9-BF44-8FAC389F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F63F5-FEAD-421C-ADC7-D7CDB5859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52" y="2387453"/>
            <a:ext cx="10906896" cy="235226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79C8AB9-C898-4C94-AF06-E3328440178C}"/>
              </a:ext>
            </a:extLst>
          </p:cNvPr>
          <p:cNvSpPr txBox="1">
            <a:spLocks/>
          </p:cNvSpPr>
          <p:nvPr/>
        </p:nvSpPr>
        <p:spPr>
          <a:xfrm>
            <a:off x="3033316" y="439236"/>
            <a:ext cx="5542572" cy="5414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0070C0"/>
                </a:solidFill>
              </a:rPr>
              <a:t>Method 1: Analytical Approach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DFF85C-FC1B-4FBB-A949-5CD5CC660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564" y="5111446"/>
            <a:ext cx="6694419" cy="122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0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001A7-4570-4EE2-A2F6-99FE4954D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E7DF0-2568-45D7-BF74-21C172424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20ABC-525A-4988-AE6D-4938BBA7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by: Dr. Arsla Khan, CUI Lahore Campus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0FD26-DE7D-496C-A81C-60057484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F6DF6A-F5CF-4A72-A8AC-F0A1E7068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19" y="406490"/>
            <a:ext cx="9269119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1184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6569</TotalTime>
  <Words>588</Words>
  <Application>Microsoft Office PowerPoint</Application>
  <PresentationFormat>Widescreen</PresentationFormat>
  <Paragraphs>93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Cambria Math</vt:lpstr>
      <vt:lpstr>Franklin Gothic Book</vt:lpstr>
      <vt:lpstr>Times New Roman</vt:lpstr>
      <vt:lpstr>Crop</vt:lpstr>
      <vt:lpstr>Lec 9: discrete Convolution sum</vt:lpstr>
      <vt:lpstr>Convolution</vt:lpstr>
      <vt:lpstr>Impulse Response</vt:lpstr>
      <vt:lpstr>Methods to find Convolution Sum</vt:lpstr>
      <vt:lpstr>Convolution Sum</vt:lpstr>
      <vt:lpstr>Properties of Convolution Sum</vt:lpstr>
      <vt:lpstr>Points to Remember</vt:lpstr>
      <vt:lpstr>Exp 1: Evaluate x[n] and h[n] by an analytical technique</vt:lpstr>
      <vt:lpstr>PowerPoint Presentation</vt:lpstr>
      <vt:lpstr>PowerPoint Presentation</vt:lpstr>
      <vt:lpstr>PowerPoint Presentation</vt:lpstr>
      <vt:lpstr>PowerPoint Presentation</vt:lpstr>
      <vt:lpstr>3. Multiplication Method</vt:lpstr>
      <vt:lpstr>PowerPoint Presentation</vt:lpstr>
      <vt:lpstr>Method 4: Graphical Method Steps to find Convolution Sum Using Formula </vt:lpstr>
      <vt:lpstr>PowerPoint Presentation</vt:lpstr>
      <vt:lpstr>Exp 2: Evaluate x[n] and h[n] by graphical/ formula technique</vt:lpstr>
      <vt:lpstr>PowerPoint Presentation</vt:lpstr>
      <vt:lpstr>PowerPoint Presentation</vt:lpstr>
      <vt:lpstr>PowerPoint Presentation</vt:lpstr>
      <vt:lpstr>PowerPoint Presentation</vt:lpstr>
      <vt:lpstr>Thank You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Signals and Systems</dc:title>
  <dc:creator>Ghalzai Ghalzai</dc:creator>
  <cp:lastModifiedBy>Dr. Arsla Khan</cp:lastModifiedBy>
  <cp:revision>559</cp:revision>
  <cp:lastPrinted>2019-02-11T05:46:23Z</cp:lastPrinted>
  <dcterms:created xsi:type="dcterms:W3CDTF">2019-02-07T05:45:40Z</dcterms:created>
  <dcterms:modified xsi:type="dcterms:W3CDTF">2021-03-10T08:13:45Z</dcterms:modified>
</cp:coreProperties>
</file>